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8" r:id="rId3"/>
    <p:sldId id="259" r:id="rId4"/>
    <p:sldId id="290" r:id="rId5"/>
    <p:sldId id="282" r:id="rId6"/>
    <p:sldId id="284" r:id="rId7"/>
    <p:sldId id="283" r:id="rId8"/>
    <p:sldId id="272" r:id="rId9"/>
    <p:sldId id="271" r:id="rId10"/>
    <p:sldId id="285" r:id="rId11"/>
    <p:sldId id="270" r:id="rId12"/>
    <p:sldId id="286" r:id="rId13"/>
    <p:sldId id="287" r:id="rId14"/>
    <p:sldId id="288" r:id="rId15"/>
    <p:sldId id="273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النمط المتوس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نمط متوسط 1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نمط متوسط 1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16000">
              <a:schemeClr val="accent1">
                <a:tint val="44500"/>
                <a:satMod val="160000"/>
                <a:lumMod val="92000"/>
                <a:alpha val="84000"/>
              </a:schemeClr>
            </a:gs>
            <a:gs pos="25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AA0A9B-7E3B-49AF-90D1-8D1B4C340F91}" type="datetimeFigureOut">
              <a:rPr lang="ar-SA" smtClean="0"/>
              <a:t>21/03/44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A615E8F-8E67-4CF1-ABE9-70F7A7FF6005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microsoft.com/office/2007/relationships/hdphoto" Target="../media/hdphoto1.wdp"/><Relationship Id="rId7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ملفات الجمعية الزراعية\12 الاعلام والهوية البصرية\لوقو الجمعي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1314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20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16000">
              <a:schemeClr val="accent1">
                <a:tint val="44500"/>
                <a:satMod val="160000"/>
                <a:lumMod val="92000"/>
                <a:alpha val="84000"/>
              </a:schemeClr>
            </a:gs>
            <a:gs pos="25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4067944" y="7921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الرابع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347864" y="1161451"/>
            <a:ext cx="3096344" cy="5170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lnSpc>
                <a:spcPct val="115000"/>
              </a:lnSpc>
              <a:spcAft>
                <a:spcPts val="1000"/>
              </a:spcAft>
              <a:defRPr sz="2400"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SA" dirty="0"/>
              <a:t>الســـوق المركـــزي</a:t>
            </a:r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681483"/>
              </p:ext>
            </p:extLst>
          </p:nvPr>
        </p:nvGraphicFramePr>
        <p:xfrm>
          <a:off x="467544" y="1772816"/>
          <a:ext cx="8208912" cy="3970727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206976"/>
                <a:gridCol w="2516474"/>
                <a:gridCol w="1742731"/>
                <a:gridCol w="1742731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تعريف المشروع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أهداف المشروع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 </a:t>
                      </a:r>
                      <a:endParaRPr lang="ar-SA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المادية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 البشرية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33979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6516216" y="2636912"/>
            <a:ext cx="2088232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solidFill>
                  <a:srgbClr val="7030A0"/>
                </a:solidFill>
                <a:latin typeface="Calibri"/>
                <a:ea typeface="Calibri"/>
              </a:rPr>
              <a:t>مشروع طموح لإنشاء سوق خضار محترف بمدينة بلجرشي بالتعاون مع وزارة الزراعة والهدف هو تجويد المنتجات الزراعية ومراقبتها من الناحية الصحية والجودة وإخراجها بهوية بصرية موحدة</a:t>
            </a:r>
            <a:endParaRPr lang="ar-SA" dirty="0">
              <a:solidFill>
                <a:srgbClr val="7030A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995936" y="2420888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1 – </a:t>
            </a:r>
            <a:r>
              <a:rPr lang="ar-SA" sz="1400" b="1" dirty="0" smtClean="0">
                <a:solidFill>
                  <a:prstClr val="black"/>
                </a:solidFill>
              </a:rPr>
              <a:t>كسر احتكار تجار أسواق الخضار للتجارة في المنتجات الزراعية 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995936" y="2924944"/>
            <a:ext cx="244827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rgbClr val="FF0000"/>
                </a:solidFill>
              </a:rPr>
              <a:t>2 – </a:t>
            </a:r>
            <a:r>
              <a:rPr lang="ar-SA" sz="1400" b="1" dirty="0" smtClean="0">
                <a:solidFill>
                  <a:srgbClr val="FF0000"/>
                </a:solidFill>
              </a:rPr>
              <a:t>تقليص الفرق الكبير بين سعر المنتج من المزارع للتاجر من جهة والتاجر والمستهلك من جهة أخرى</a:t>
            </a:r>
            <a:endParaRPr lang="ar-SA" sz="14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995936" y="3663608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3 – </a:t>
            </a:r>
            <a:r>
              <a:rPr lang="ar-SA" sz="1400" b="1" dirty="0" smtClean="0">
                <a:solidFill>
                  <a:prstClr val="black"/>
                </a:solidFill>
              </a:rPr>
              <a:t>البيع للمزارع مباشرة مقابل نسبة للمحلات التجارية الخاصة بالجمعية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978308" y="4186828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rgbClr val="FF0000"/>
                </a:solidFill>
              </a:rPr>
              <a:t>4 </a:t>
            </a:r>
            <a:r>
              <a:rPr lang="ar-SA" sz="1400" b="1" dirty="0" smtClean="0">
                <a:solidFill>
                  <a:srgbClr val="FF0000"/>
                </a:solidFill>
              </a:rPr>
              <a:t>– تخصيص كل محل تجاري لمنتجات معينة متشابهة في خصائصها</a:t>
            </a:r>
            <a:endParaRPr lang="ar-SA" sz="1400" b="1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995936" y="4680544"/>
            <a:ext cx="244827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5 – </a:t>
            </a:r>
            <a:r>
              <a:rPr lang="ar-SA" sz="1400" b="1" dirty="0" smtClean="0">
                <a:solidFill>
                  <a:prstClr val="black"/>
                </a:solidFill>
              </a:rPr>
              <a:t>إخضاع المنتجات الزراعية للفحص الصحي للمشاركة في الحفاظ على صحة المجتمع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95736" y="2475432"/>
            <a:ext cx="172819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>
              <a:spcAft>
                <a:spcPts val="1000"/>
              </a:spcAft>
            </a:pPr>
            <a:r>
              <a:rPr lang="ar-SA" sz="1400" b="1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+mn-cs"/>
              </a:rPr>
              <a:t>1</a:t>
            </a:r>
            <a:r>
              <a:rPr lang="ar-SA" sz="1400" b="1" baseline="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+mn-cs"/>
              </a:rPr>
              <a:t> – </a:t>
            </a:r>
            <a:r>
              <a:rPr lang="ar-SA" sz="1400" b="1" baseline="0" dirty="0" smtClean="0">
                <a:solidFill>
                  <a:srgbClr val="FF0000"/>
                </a:solidFill>
                <a:effectLst/>
                <a:latin typeface="Calibri"/>
                <a:ea typeface="Calibri"/>
              </a:rPr>
              <a:t>ارض من وزارة الزراعة لإنشاء سوق مركزي يتكون من عدة محلات تجارية</a:t>
            </a:r>
            <a:endParaRPr lang="en-US" sz="1100" b="1" dirty="0" smtClean="0">
              <a:solidFill>
                <a:srgbClr val="FF0000"/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195736" y="3404751"/>
            <a:ext cx="172819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effectLst/>
                <a:latin typeface="Calibri"/>
                <a:ea typeface="Calibri"/>
              </a:rPr>
              <a:t>2 – </a:t>
            </a:r>
            <a:r>
              <a:rPr lang="ar-SA" sz="1400" b="1" dirty="0" smtClean="0">
                <a:latin typeface="Calibri"/>
                <a:ea typeface="Calibri"/>
              </a:rPr>
              <a:t>بعد استلام الأرض البدء في المخططات والإجراءات الرسمية وتنفيذ المشروع</a:t>
            </a:r>
            <a:endParaRPr lang="ar-SA" sz="1400" b="1" dirty="0" smtClean="0"/>
          </a:p>
        </p:txBody>
      </p:sp>
      <p:sp>
        <p:nvSpPr>
          <p:cNvPr id="16" name="مربع نص 15"/>
          <p:cNvSpPr txBox="1"/>
          <p:nvPr/>
        </p:nvSpPr>
        <p:spPr>
          <a:xfrm>
            <a:off x="483913" y="2574776"/>
            <a:ext cx="172819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1 </a:t>
            </a:r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– مشرف للمشروع بعد </a:t>
            </a:r>
            <a:r>
              <a:rPr lang="en-US" sz="1400" b="1" dirty="0" smtClean="0">
                <a:solidFill>
                  <a:schemeClr val="dk1"/>
                </a:solidFill>
                <a:latin typeface="Calibri"/>
                <a:ea typeface="Calibri"/>
              </a:rPr>
              <a:t> </a:t>
            </a:r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استلام الأرض لمتابعة المخططات ومراحل المشروع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63229" y="3528883"/>
            <a:ext cx="17281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>
                <a:solidFill>
                  <a:srgbClr val="FF0000"/>
                </a:solidFill>
                <a:latin typeface="Calibri"/>
                <a:ea typeface="Calibri"/>
              </a:rPr>
              <a:t>2 – </a:t>
            </a:r>
            <a:r>
              <a:rPr lang="ar-SA" sz="1400" b="1" dirty="0" smtClean="0">
                <a:solidFill>
                  <a:srgbClr val="FF0000"/>
                </a:solidFill>
                <a:latin typeface="Calibri"/>
                <a:ea typeface="Calibri"/>
              </a:rPr>
              <a:t>موظفين في السوق بعد الانتهاء من المشروع</a:t>
            </a:r>
            <a:endParaRPr lang="ar-SA" sz="1400" b="1" dirty="0">
              <a:solidFill>
                <a:srgbClr val="FF0000"/>
              </a:solidFill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9518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4067944" y="7921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الخامس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275856" y="1161451"/>
            <a:ext cx="3096344" cy="50321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lnSpc>
                <a:spcPct val="115000"/>
              </a:lnSpc>
              <a:spcAft>
                <a:spcPts val="1000"/>
              </a:spcAft>
              <a:defRPr sz="2400"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SA" dirty="0"/>
              <a:t>مصنع الجمعيــة</a:t>
            </a:r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813614"/>
              </p:ext>
            </p:extLst>
          </p:nvPr>
        </p:nvGraphicFramePr>
        <p:xfrm>
          <a:off x="467544" y="1772816"/>
          <a:ext cx="8208912" cy="3970727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206976"/>
                <a:gridCol w="2516474"/>
                <a:gridCol w="1742731"/>
                <a:gridCol w="1742731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تعريف المشروع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أهداف المشروع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 </a:t>
                      </a:r>
                      <a:endParaRPr lang="ar-SA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المادية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 البشرية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33979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6516216" y="2492896"/>
            <a:ext cx="208823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/>
                <a:ea typeface="Calibri"/>
              </a:rPr>
              <a:t>هو عبارة عن </a:t>
            </a:r>
            <a:r>
              <a:rPr lang="ar-SA" b="1" dirty="0" smtClean="0">
                <a:latin typeface="Calibri"/>
                <a:ea typeface="Calibri"/>
              </a:rPr>
              <a:t>نوع من الصناعات التحويلية لتحويل </a:t>
            </a:r>
            <a:r>
              <a:rPr lang="ar-SA" b="1" dirty="0">
                <a:latin typeface="Calibri"/>
                <a:ea typeface="Calibri"/>
              </a:rPr>
              <a:t>المنتجات </a:t>
            </a:r>
            <a:r>
              <a:rPr lang="ar-SA" b="1" dirty="0" smtClean="0">
                <a:latin typeface="Calibri"/>
                <a:ea typeface="Calibri"/>
              </a:rPr>
              <a:t>الزراعية الخام </a:t>
            </a:r>
            <a:r>
              <a:rPr lang="ar-SA" b="1" dirty="0">
                <a:latin typeface="Calibri"/>
                <a:ea typeface="Calibri"/>
              </a:rPr>
              <a:t>إلى صناعات تحويلية </a:t>
            </a:r>
            <a:r>
              <a:rPr lang="ar-SA" b="1" dirty="0" smtClean="0">
                <a:latin typeface="Calibri"/>
                <a:ea typeface="Calibri"/>
              </a:rPr>
              <a:t>مثل </a:t>
            </a:r>
            <a:r>
              <a:rPr lang="ar-SA" b="1" dirty="0">
                <a:latin typeface="Calibri"/>
                <a:ea typeface="Calibri"/>
              </a:rPr>
              <a:t>( معجون الطماطم -  </a:t>
            </a:r>
            <a:r>
              <a:rPr lang="ar-SA" b="1" dirty="0" smtClean="0">
                <a:latin typeface="Calibri"/>
                <a:ea typeface="Calibri"/>
              </a:rPr>
              <a:t>المخللات </a:t>
            </a:r>
            <a:r>
              <a:rPr lang="ar-SA" b="1" dirty="0">
                <a:latin typeface="Calibri"/>
                <a:ea typeface="Calibri"/>
              </a:rPr>
              <a:t>– تجفيف </a:t>
            </a:r>
            <a:r>
              <a:rPr lang="ar-SA" b="1" dirty="0" smtClean="0">
                <a:latin typeface="Calibri"/>
                <a:ea typeface="Calibri"/>
              </a:rPr>
              <a:t>الفواكه )</a:t>
            </a:r>
            <a:endParaRPr lang="ar-SA" b="1" dirty="0">
              <a:latin typeface="Calibri"/>
              <a:ea typeface="Calibri"/>
            </a:endParaRPr>
          </a:p>
          <a:p>
            <a:endParaRPr lang="ar-SA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995936" y="2420888"/>
            <a:ext cx="244827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1 – </a:t>
            </a:r>
            <a:r>
              <a:rPr lang="ar-SA" sz="1400" b="1" dirty="0" smtClean="0">
                <a:solidFill>
                  <a:prstClr val="black"/>
                </a:solidFill>
              </a:rPr>
              <a:t>دعم المنتجات الزراعية من خلال إيجاد منافذ بيع مختلفة للمنتجات الزراعية بطرق إبداعية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988322" y="3068960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rgbClr val="DA1F28">
                    <a:lumMod val="75000"/>
                  </a:srgbClr>
                </a:solidFill>
              </a:rPr>
              <a:t>2 – </a:t>
            </a:r>
            <a:r>
              <a:rPr lang="ar-SA" sz="1400" b="1" dirty="0" smtClean="0">
                <a:solidFill>
                  <a:srgbClr val="DA1F28">
                    <a:lumMod val="75000"/>
                  </a:srgbClr>
                </a:solidFill>
              </a:rPr>
              <a:t>التركيز على المنتج المحلي ذو الإنتاج الكثيف في الصناعات التحويلية</a:t>
            </a:r>
            <a:endParaRPr lang="ar-SA" sz="1400" b="1" dirty="0">
              <a:solidFill>
                <a:srgbClr val="DA1F28">
                  <a:lumMod val="75000"/>
                </a:srgbClr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4006429" y="3573016"/>
            <a:ext cx="244827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3 – </a:t>
            </a:r>
            <a:r>
              <a:rPr lang="ar-SA" sz="1400" b="1" dirty="0" smtClean="0">
                <a:solidFill>
                  <a:prstClr val="black"/>
                </a:solidFill>
              </a:rPr>
              <a:t>استقطاب المنتج المحلي في أوقات ذروة الإنتاج وغرق السوق به بأسعار متدنية لتحويله إلى منتج ذو قيمة عالية وسعر مجدي .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995936" y="4509120"/>
            <a:ext cx="244827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>
              <a:defRPr/>
            </a:pPr>
            <a:r>
              <a:rPr lang="ar-SA" sz="1400" b="1" dirty="0">
                <a:solidFill>
                  <a:srgbClr val="DA1F28">
                    <a:lumMod val="75000"/>
                  </a:srgbClr>
                </a:solidFill>
              </a:rPr>
              <a:t>4 </a:t>
            </a:r>
            <a:r>
              <a:rPr lang="ar-SA" sz="1400" b="1" dirty="0" smtClean="0">
                <a:solidFill>
                  <a:srgbClr val="DA1F28">
                    <a:lumMod val="75000"/>
                  </a:srgbClr>
                </a:solidFill>
              </a:rPr>
              <a:t>– عمل توازن للأسعار في حالة الانخفــاض بشكــل كبيــر وتحفيــز المزارعين للإنتاج دون خوف من تدني السعر</a:t>
            </a:r>
            <a:endParaRPr lang="ar-SA" sz="1400" b="1" dirty="0">
              <a:solidFill>
                <a:srgbClr val="DA1F28">
                  <a:lumMod val="75000"/>
                </a:srgb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995936" y="5426640"/>
            <a:ext cx="24482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5 – </a:t>
            </a:r>
            <a:r>
              <a:rPr lang="ar-SA" sz="1400" b="1" dirty="0" smtClean="0">
                <a:solidFill>
                  <a:prstClr val="black"/>
                </a:solidFill>
              </a:rPr>
              <a:t>إيجاد عائد مستدام للجمعية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95736" y="2562096"/>
            <a:ext cx="172819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>
              <a:spcAft>
                <a:spcPts val="1000"/>
              </a:spcAft>
            </a:pPr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1</a:t>
            </a:r>
            <a:r>
              <a:rPr lang="ar-SA" sz="1400" b="1" baseline="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 – الحصول على ارض من الهيئة السعودية للمدن الصناعية ( مدن )</a:t>
            </a:r>
            <a:endParaRPr lang="en-US" sz="1100" b="1" dirty="0" smtClean="0">
              <a:solidFill>
                <a:schemeClr val="accent2">
                  <a:lumMod val="75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195736" y="3356992"/>
            <a:ext cx="172819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effectLst/>
                <a:latin typeface="Calibri"/>
                <a:ea typeface="Calibri"/>
              </a:rPr>
              <a:t>2 – بدء إنشاء المصنع بدعم من وزارة الصناعة بنسبة 75 %</a:t>
            </a:r>
            <a:endParaRPr lang="ar-SA" sz="1400" b="1" dirty="0" smtClean="0"/>
          </a:p>
        </p:txBody>
      </p:sp>
      <p:sp>
        <p:nvSpPr>
          <p:cNvPr id="16" name="مربع نص 15"/>
          <p:cNvSpPr txBox="1"/>
          <p:nvPr/>
        </p:nvSpPr>
        <p:spPr>
          <a:xfrm>
            <a:off x="483913" y="2574776"/>
            <a:ext cx="17281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1 </a:t>
            </a:r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– مشرف على المشروع يتابع كل مراحل التنفيذ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2595" y="3223604"/>
            <a:ext cx="17281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2 – </a:t>
            </a:r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موظفين في المصنع بعد الانتهاء من المشروع</a:t>
            </a:r>
            <a:endParaRPr lang="ar-SA" sz="1400" b="1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2195736" y="4221088"/>
            <a:ext cx="17281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effectLst/>
                <a:latin typeface="Calibri"/>
                <a:ea typeface="Calibri"/>
              </a:rPr>
              <a:t>2 – </a:t>
            </a:r>
            <a:r>
              <a:rPr lang="ar-SA" sz="1400" b="1" dirty="0" smtClean="0">
                <a:latin typeface="Calibri"/>
                <a:ea typeface="Calibri"/>
              </a:rPr>
              <a:t>تجهيز خطوط الإنتاج وشراء الآلات والمعدات</a:t>
            </a:r>
            <a:endParaRPr lang="ar-SA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72445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7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4067944" y="7921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الخامس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483768" y="1123006"/>
            <a:ext cx="4536504" cy="5170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lnSpc>
                <a:spcPct val="115000"/>
              </a:lnSpc>
              <a:spcAft>
                <a:spcPts val="1000"/>
              </a:spcAft>
              <a:defRPr sz="2400"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SA" dirty="0"/>
              <a:t>التدريب والإرشاد الزراعي</a:t>
            </a:r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366757"/>
              </p:ext>
            </p:extLst>
          </p:nvPr>
        </p:nvGraphicFramePr>
        <p:xfrm>
          <a:off x="467544" y="1772816"/>
          <a:ext cx="8208912" cy="3970727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206976"/>
                <a:gridCol w="2516474"/>
                <a:gridCol w="1742731"/>
                <a:gridCol w="1742731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تعريف المشروع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أهداف المشروع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 </a:t>
                      </a:r>
                      <a:endParaRPr lang="ar-SA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المادية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 البشرية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33979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6516216" y="2492896"/>
            <a:ext cx="2088232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/>
                <a:ea typeface="Calibri"/>
              </a:rPr>
              <a:t>هو </a:t>
            </a:r>
            <a:r>
              <a:rPr lang="ar-SA" b="1" dirty="0" smtClean="0">
                <a:latin typeface="Calibri"/>
                <a:ea typeface="Calibri"/>
              </a:rPr>
              <a:t>عبارة دورات تدريبية علمية نظرية وعملية تقدم في قاعة أو في مشتل الجمعية بهدف الارتقاء بمستوى الأعضاء والمزارعين في مجال الري والتسميد ومكافحة الآفات الزراعية والعناية بمزروعاتهم من جميع النواحي</a:t>
            </a:r>
            <a:endParaRPr lang="ar-SA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995936" y="2420888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1 – </a:t>
            </a:r>
            <a:r>
              <a:rPr lang="ar-SA" sz="1400" b="1" dirty="0" smtClean="0">
                <a:solidFill>
                  <a:prstClr val="black"/>
                </a:solidFill>
              </a:rPr>
              <a:t>الارتقاء بمستوى الثقافة الزراعية لدى الأعضاء والمزارعين 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988322" y="2906360"/>
            <a:ext cx="244827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rgbClr val="DA1F28">
                    <a:lumMod val="75000"/>
                  </a:srgbClr>
                </a:solidFill>
              </a:rPr>
              <a:t>2 – </a:t>
            </a:r>
            <a:r>
              <a:rPr lang="ar-SA" sz="1400" b="1" dirty="0" smtClean="0">
                <a:solidFill>
                  <a:srgbClr val="DA1F28">
                    <a:lumMod val="75000"/>
                  </a:srgbClr>
                </a:solidFill>
              </a:rPr>
              <a:t>توجيه الأعضاء والمزارعين نحو المزروعات النوعية التي لها ميزة نسبية في المنطقة  </a:t>
            </a:r>
            <a:endParaRPr lang="ar-SA" sz="1400" b="1" dirty="0">
              <a:solidFill>
                <a:srgbClr val="DA1F28">
                  <a:lumMod val="75000"/>
                </a:srgbClr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995936" y="3645024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3 – </a:t>
            </a:r>
            <a:r>
              <a:rPr lang="ar-SA" sz="1400" b="1" dirty="0" smtClean="0">
                <a:solidFill>
                  <a:prstClr val="black"/>
                </a:solidFill>
              </a:rPr>
              <a:t>تدريب المزارعين على الطرق المثلى لاستعمال الأسمدة الجيدة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995936" y="4221088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>
              <a:defRPr/>
            </a:pPr>
            <a:r>
              <a:rPr lang="ar-SA" sz="1400" b="1" dirty="0">
                <a:solidFill>
                  <a:srgbClr val="DA1F28">
                    <a:lumMod val="75000"/>
                  </a:srgbClr>
                </a:solidFill>
              </a:rPr>
              <a:t>4 </a:t>
            </a:r>
            <a:r>
              <a:rPr lang="ar-SA" sz="1400" b="1" dirty="0" smtClean="0">
                <a:solidFill>
                  <a:srgbClr val="DA1F28">
                    <a:lumMod val="75000"/>
                  </a:srgbClr>
                </a:solidFill>
              </a:rPr>
              <a:t>– تدريب المزارعين على طرق ووسائل الرش الصحيحة وفترة التحريم</a:t>
            </a:r>
            <a:endParaRPr lang="ar-SA" sz="1400" b="1" dirty="0">
              <a:solidFill>
                <a:srgbClr val="DA1F28">
                  <a:lumMod val="75000"/>
                </a:srgb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995936" y="4797152"/>
            <a:ext cx="244827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5 – </a:t>
            </a:r>
            <a:r>
              <a:rPr lang="ar-SA" sz="1400" b="1" dirty="0" smtClean="0">
                <a:solidFill>
                  <a:prstClr val="black"/>
                </a:solidFill>
              </a:rPr>
              <a:t>تدريب المزارعين على الزراعة المائية وأهميتها في الإنتاج وتوفير المياه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95736" y="2562096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>
              <a:spcAft>
                <a:spcPts val="1000"/>
              </a:spcAft>
            </a:pPr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1</a:t>
            </a:r>
            <a:r>
              <a:rPr lang="ar-SA" sz="1400" b="1" baseline="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 – مركز تدريب</a:t>
            </a:r>
            <a:endParaRPr lang="en-US" sz="1100" b="1" dirty="0" smtClean="0">
              <a:solidFill>
                <a:schemeClr val="accent2">
                  <a:lumMod val="75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195736" y="2983972"/>
            <a:ext cx="172819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effectLst/>
                <a:latin typeface="Calibri"/>
                <a:ea typeface="Calibri"/>
              </a:rPr>
              <a:t>2 – تجهيز المركز بالأدوات والوسائل المساعدة لتقديم الدورات مثل ( كمبيوتر ، شاشة عرض ، كراسي وطاولات ، ..... )</a:t>
            </a:r>
            <a:endParaRPr lang="ar-SA" sz="1400" b="1" dirty="0" smtClean="0"/>
          </a:p>
        </p:txBody>
      </p:sp>
      <p:sp>
        <p:nvSpPr>
          <p:cNvPr id="16" name="مربع نص 15"/>
          <p:cNvSpPr txBox="1"/>
          <p:nvPr/>
        </p:nvSpPr>
        <p:spPr>
          <a:xfrm>
            <a:off x="483913" y="2574776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1 </a:t>
            </a:r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– مشرف على المركز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73961" y="2986551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2 – </a:t>
            </a:r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التنسيق مع المدربين </a:t>
            </a:r>
            <a:endParaRPr lang="ar-SA" sz="1400" b="1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21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7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3995936" y="7921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الخامس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483768" y="1123006"/>
            <a:ext cx="4536504" cy="5170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lnSpc>
                <a:spcPct val="115000"/>
              </a:lnSpc>
              <a:spcAft>
                <a:spcPts val="1000"/>
              </a:spcAft>
              <a:defRPr sz="2400"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SA" dirty="0"/>
              <a:t>النزل الريفية</a:t>
            </a:r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460359"/>
              </p:ext>
            </p:extLst>
          </p:nvPr>
        </p:nvGraphicFramePr>
        <p:xfrm>
          <a:off x="467544" y="1772816"/>
          <a:ext cx="8208912" cy="3970727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206976"/>
                <a:gridCol w="2516474"/>
                <a:gridCol w="1742731"/>
                <a:gridCol w="1742731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تعريف المشروع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أهداف المشروع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 </a:t>
                      </a:r>
                      <a:endParaRPr lang="ar-SA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المادية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 البشرية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33979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SA" sz="1400" b="1" dirty="0" smtClean="0"/>
                        <a:t> </a:t>
                      </a: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6516216" y="2492896"/>
            <a:ext cx="208823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/>
                <a:ea typeface="Calibri"/>
              </a:rPr>
              <a:t>هو </a:t>
            </a:r>
            <a:r>
              <a:rPr lang="ar-SA" b="1" dirty="0" smtClean="0">
                <a:latin typeface="Calibri"/>
                <a:ea typeface="Calibri"/>
              </a:rPr>
              <a:t>عبارة عن مركز إيواء سياحي ريفي يحتوي على عدد من الوحدات السكنية داخل أراضي زراعية قائمة وفق الاشتراطات النظامية</a:t>
            </a:r>
            <a:endParaRPr lang="ar-SA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995936" y="2420888"/>
            <a:ext cx="244827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1 – </a:t>
            </a:r>
            <a:r>
              <a:rPr lang="ar-SA" sz="1400" b="1" dirty="0" smtClean="0">
                <a:solidFill>
                  <a:prstClr val="black"/>
                </a:solidFill>
              </a:rPr>
              <a:t>استغلال المزارع ذات المساحات الكبيرة لعمل نزل ريفية بها  وذلك لتوفير رافد مالي جيد للجمعية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969015" y="3068960"/>
            <a:ext cx="244827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rgbClr val="DA1F28">
                    <a:lumMod val="75000"/>
                  </a:srgbClr>
                </a:solidFill>
              </a:rPr>
              <a:t>2 – </a:t>
            </a:r>
            <a:r>
              <a:rPr lang="ar-SA" sz="1400" b="1" dirty="0" smtClean="0">
                <a:solidFill>
                  <a:srgbClr val="DA1F28">
                    <a:lumMod val="75000"/>
                  </a:srgbClr>
                </a:solidFill>
              </a:rPr>
              <a:t>تعريف المجتمع المحلي والوفود السياحية بالمواقع المميزة في بني كبير وتشجيعهم على ان تكون وجهتهم الأولى في المنطقة</a:t>
            </a:r>
            <a:endParaRPr lang="ar-SA" sz="1400" b="1" dirty="0">
              <a:solidFill>
                <a:srgbClr val="DA1F28">
                  <a:lumMod val="75000"/>
                </a:srgbClr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995936" y="3933056"/>
            <a:ext cx="244827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3 </a:t>
            </a:r>
            <a:r>
              <a:rPr lang="ar-SA" sz="1400" b="1" dirty="0" smtClean="0">
                <a:solidFill>
                  <a:prstClr val="black"/>
                </a:solidFill>
              </a:rPr>
              <a:t>– تشجيع السياحة الريفية والترويج لها من خلال الإعلام ومواقع التواصل الاجتماعي 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995936" y="4653136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>
              <a:defRPr/>
            </a:pPr>
            <a:r>
              <a:rPr lang="ar-SA" sz="1400" b="1" dirty="0">
                <a:solidFill>
                  <a:srgbClr val="DA1F28">
                    <a:lumMod val="75000"/>
                  </a:srgbClr>
                </a:solidFill>
              </a:rPr>
              <a:t>4 </a:t>
            </a:r>
            <a:r>
              <a:rPr lang="ar-SA" sz="1400" b="1" dirty="0" smtClean="0">
                <a:solidFill>
                  <a:srgbClr val="DA1F28">
                    <a:lumMod val="75000"/>
                  </a:srgbClr>
                </a:solidFill>
              </a:rPr>
              <a:t>– توفير وظائف موسمية جيدة لأبناء بني كبير </a:t>
            </a:r>
            <a:endParaRPr lang="ar-SA" sz="1400" b="1" dirty="0">
              <a:solidFill>
                <a:srgbClr val="DA1F28">
                  <a:lumMod val="75000"/>
                </a:srgbClr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95736" y="2562096"/>
            <a:ext cx="172819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>
              <a:spcAft>
                <a:spcPts val="1000"/>
              </a:spcAft>
            </a:pPr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1</a:t>
            </a:r>
            <a:r>
              <a:rPr lang="ar-SA" sz="1400" b="1" baseline="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 </a:t>
            </a:r>
            <a:r>
              <a:rPr lang="ar-SA" sz="1400" b="1" baseline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– أراضي </a:t>
            </a:r>
            <a:r>
              <a:rPr lang="ar-SA" sz="1400" b="1" baseline="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زراعية بمساحة عشرة آلاف متر مربع</a:t>
            </a:r>
            <a:endParaRPr lang="en-US" sz="1100" b="1" dirty="0" smtClean="0">
              <a:solidFill>
                <a:schemeClr val="accent2">
                  <a:lumMod val="75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195736" y="3284984"/>
            <a:ext cx="172819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effectLst/>
                <a:latin typeface="Calibri"/>
                <a:ea typeface="Calibri"/>
              </a:rPr>
              <a:t>2 – </a:t>
            </a:r>
            <a:r>
              <a:rPr lang="ar-SA" sz="1400" b="1" dirty="0" smtClean="0">
                <a:latin typeface="Calibri"/>
                <a:ea typeface="Calibri"/>
              </a:rPr>
              <a:t>إنشاء 15 وحدة سكنية في كل ارض زراعية</a:t>
            </a:r>
            <a:endParaRPr lang="ar-SA" sz="1400" b="1" dirty="0" smtClean="0"/>
          </a:p>
        </p:txBody>
      </p:sp>
      <p:sp>
        <p:nvSpPr>
          <p:cNvPr id="16" name="مربع نص 15"/>
          <p:cNvSpPr txBox="1"/>
          <p:nvPr/>
        </p:nvSpPr>
        <p:spPr>
          <a:xfrm>
            <a:off x="483913" y="2574776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1 </a:t>
            </a:r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– مشرف عام للمشروع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67544" y="3005663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2 – </a:t>
            </a:r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موظفين</a:t>
            </a:r>
            <a:endParaRPr lang="ar-SA" sz="1400" b="1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2195736" y="4077072"/>
            <a:ext cx="17281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effectLst/>
                <a:latin typeface="Calibri"/>
                <a:ea typeface="Calibri"/>
              </a:rPr>
              <a:t>3 – </a:t>
            </a:r>
            <a:r>
              <a:rPr lang="ar-SA" sz="1400" b="1" dirty="0" smtClean="0">
                <a:latin typeface="Calibri"/>
                <a:ea typeface="Calibri"/>
              </a:rPr>
              <a:t>إنشاء إدارة متكاملة داخل النزل الريفية</a:t>
            </a:r>
            <a:endParaRPr lang="ar-SA" sz="1400" b="1" dirty="0" smtClean="0"/>
          </a:p>
        </p:txBody>
      </p:sp>
      <p:sp>
        <p:nvSpPr>
          <p:cNvPr id="20" name="مربع نص 19"/>
          <p:cNvSpPr txBox="1"/>
          <p:nvPr/>
        </p:nvSpPr>
        <p:spPr>
          <a:xfrm>
            <a:off x="3995936" y="5229200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3 </a:t>
            </a:r>
            <a:r>
              <a:rPr lang="ar-SA" sz="1400" b="1" dirty="0" smtClean="0">
                <a:solidFill>
                  <a:prstClr val="black"/>
                </a:solidFill>
              </a:rPr>
              <a:t>– توفير منفذ بيع جيد للأسر المنتجة وخصوصا في مجال التسويق الزراعي</a:t>
            </a:r>
            <a:endParaRPr lang="ar-SA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74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7" grpId="0"/>
      <p:bldP spid="9" grpId="0"/>
      <p:bldP spid="10" grpId="0"/>
      <p:bldP spid="11" grpId="0"/>
      <p:bldP spid="14" grpId="0"/>
      <p:bldP spid="15" grpId="0"/>
      <p:bldP spid="16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4067944" y="7921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الخامس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483768" y="1123006"/>
            <a:ext cx="4536504" cy="5170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rPr>
              <a:t>مدرجات اللوز والزيتون</a:t>
            </a:r>
            <a:endParaRPr lang="en-US" sz="2400" dirty="0">
              <a:solidFill>
                <a:schemeClr val="accent1">
                  <a:lumMod val="40000"/>
                  <a:lumOff val="60000"/>
                </a:schemeClr>
              </a:solidFill>
              <a:cs typeface="PT Bold Heading" pitchFamily="2" charset="-78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9342"/>
              </p:ext>
            </p:extLst>
          </p:nvPr>
        </p:nvGraphicFramePr>
        <p:xfrm>
          <a:off x="467544" y="1772816"/>
          <a:ext cx="8208912" cy="3970727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206976"/>
                <a:gridCol w="2516474"/>
                <a:gridCol w="1742731"/>
                <a:gridCol w="1742731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تعريف المشروع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أهداف المشروع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 </a:t>
                      </a:r>
                      <a:endParaRPr lang="ar-SA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المادية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 البشرية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33979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6516216" y="2621811"/>
            <a:ext cx="2088232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latin typeface="Calibri"/>
                <a:ea typeface="Calibri"/>
              </a:rPr>
              <a:t>استصلاح المدرجات الزراعية الصالحة لزراعة الأشجار التي لا تحتاج إلى مياه بشكل كبير وأثبتت جدواها في الماضي أو من خلال جهود فردية مميزة لبعض أعضاء الجمعية</a:t>
            </a:r>
            <a:endParaRPr lang="ar-SA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995936" y="2977788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 smtClean="0">
                <a:solidFill>
                  <a:prstClr val="black"/>
                </a:solidFill>
              </a:rPr>
              <a:t>2 </a:t>
            </a:r>
            <a:r>
              <a:rPr lang="ar-SA" sz="1400" b="1" dirty="0">
                <a:solidFill>
                  <a:prstClr val="black"/>
                </a:solidFill>
              </a:rPr>
              <a:t>– </a:t>
            </a:r>
            <a:r>
              <a:rPr lang="ar-SA" sz="1400" b="1" dirty="0" smtClean="0">
                <a:solidFill>
                  <a:prstClr val="black"/>
                </a:solidFill>
              </a:rPr>
              <a:t>استصلاح المدرجات الزراعية لأعضاء الجمعية .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988322" y="3501008"/>
            <a:ext cx="244827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 smtClean="0">
                <a:solidFill>
                  <a:srgbClr val="DA1F28">
                    <a:lumMod val="75000"/>
                  </a:srgbClr>
                </a:solidFill>
              </a:rPr>
              <a:t>3 </a:t>
            </a:r>
            <a:r>
              <a:rPr lang="ar-SA" sz="1400" b="1" dirty="0">
                <a:solidFill>
                  <a:srgbClr val="DA1F28">
                    <a:lumMod val="75000"/>
                  </a:srgbClr>
                </a:solidFill>
              </a:rPr>
              <a:t>– </a:t>
            </a:r>
            <a:r>
              <a:rPr lang="ar-SA" sz="1400" b="1" dirty="0" smtClean="0">
                <a:solidFill>
                  <a:srgbClr val="DA1F28">
                    <a:lumMod val="75000"/>
                  </a:srgbClr>
                </a:solidFill>
              </a:rPr>
              <a:t>دعم جميع أعضاء الجمعية المتبنين والمقتنعين بالمشروع  بالشتلات والتدريب من خلال المشتل ومركز التدريب</a:t>
            </a:r>
            <a:endParaRPr lang="ar-SA" sz="1400" b="1" dirty="0">
              <a:solidFill>
                <a:srgbClr val="DA1F28">
                  <a:lumMod val="75000"/>
                </a:srgbClr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978249" y="4486127"/>
            <a:ext cx="244827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 smtClean="0">
                <a:solidFill>
                  <a:prstClr val="black"/>
                </a:solidFill>
              </a:rPr>
              <a:t>4– استقطاب الكفاءات التطوعية من الأعضاء ذوي الخبرة في هذا المجال للمساهمة في إنجاح المشروع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95736" y="2562096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>
              <a:spcAft>
                <a:spcPts val="1000"/>
              </a:spcAft>
            </a:pPr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1</a:t>
            </a:r>
            <a:r>
              <a:rPr lang="ar-SA" sz="1400" b="1" baseline="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 – مدرجات زراعية</a:t>
            </a:r>
            <a:endParaRPr lang="en-US" sz="1100" b="1" dirty="0" smtClean="0">
              <a:solidFill>
                <a:schemeClr val="accent2">
                  <a:lumMod val="75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212105" y="2966850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effectLst/>
                <a:latin typeface="Calibri"/>
                <a:ea typeface="Calibri"/>
              </a:rPr>
              <a:t>2 – التجهيز المباشر</a:t>
            </a:r>
            <a:endParaRPr lang="ar-SA" sz="1400" b="1" dirty="0" smtClean="0"/>
          </a:p>
        </p:txBody>
      </p:sp>
      <p:sp>
        <p:nvSpPr>
          <p:cNvPr id="16" name="مربع نص 15"/>
          <p:cNvSpPr txBox="1"/>
          <p:nvPr/>
        </p:nvSpPr>
        <p:spPr>
          <a:xfrm>
            <a:off x="483913" y="2689175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1 </a:t>
            </a:r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– مشرف على المشروع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2595" y="3223604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2 – </a:t>
            </a:r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عمالة زراعية مدربة</a:t>
            </a:r>
            <a:endParaRPr lang="ar-SA" sz="1400" b="1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2199874" y="3322775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effectLst/>
                <a:latin typeface="Calibri"/>
                <a:ea typeface="Calibri"/>
              </a:rPr>
              <a:t>3 – </a:t>
            </a:r>
            <a:r>
              <a:rPr lang="ar-SA" sz="1400" b="1" dirty="0" smtClean="0">
                <a:latin typeface="Calibri"/>
                <a:ea typeface="Calibri"/>
              </a:rPr>
              <a:t>دعم الأعضاء</a:t>
            </a:r>
            <a:endParaRPr lang="ar-SA" sz="1400" b="1" dirty="0" smtClean="0"/>
          </a:p>
        </p:txBody>
      </p:sp>
      <p:sp>
        <p:nvSpPr>
          <p:cNvPr id="17" name="مربع نص 16"/>
          <p:cNvSpPr txBox="1"/>
          <p:nvPr/>
        </p:nvSpPr>
        <p:spPr>
          <a:xfrm>
            <a:off x="3978249" y="2467054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>
              <a:defRPr/>
            </a:pPr>
            <a:r>
              <a:rPr lang="ar-SA" sz="1400" b="1" dirty="0" smtClean="0">
                <a:solidFill>
                  <a:srgbClr val="DA1F28">
                    <a:lumMod val="75000"/>
                  </a:srgbClr>
                </a:solidFill>
              </a:rPr>
              <a:t>1 – حصر المدرجات الزراعية القابلة للاستصلاح</a:t>
            </a:r>
            <a:endParaRPr lang="ar-SA" sz="1400" b="1" dirty="0">
              <a:solidFill>
                <a:srgbClr val="DA1F28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09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7" grpId="0"/>
      <p:bldP spid="9" grpId="0"/>
      <p:bldP spid="10" grpId="0"/>
      <p:bldP spid="14" grpId="0"/>
      <p:bldP spid="15" grpId="0"/>
      <p:bldP spid="16" grpId="0"/>
      <p:bldP spid="18" grpId="0"/>
      <p:bldP spid="19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accent1">
                <a:lumMod val="50000"/>
              </a:schemeClr>
            </a:gs>
            <a:gs pos="9000">
              <a:schemeClr val="accent1">
                <a:tint val="44500"/>
                <a:satMod val="160000"/>
                <a:lumMod val="92000"/>
                <a:alpha val="84000"/>
              </a:schemeClr>
            </a:gs>
            <a:gs pos="16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3023828" y="1167135"/>
            <a:ext cx="324036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PT Bold Heading" pitchFamily="2" charset="-78"/>
              </a:rPr>
              <a:t>المخطط الزمني للمشاريع</a:t>
            </a:r>
            <a:endParaRPr lang="ar-SA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cs typeface="PT Bold Heading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322235" y="1876378"/>
            <a:ext cx="2686954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000" dirty="0">
                <a:blipFill>
                  <a:blip r:embed="rId3"/>
                  <a:tile tx="0" ty="0" sx="100000" sy="100000" flip="none" algn="tl"/>
                </a:blip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المشتل النموذجي التطبيقي</a:t>
            </a:r>
            <a:endParaRPr lang="en-US" sz="2000" dirty="0">
              <a:blipFill>
                <a:blip r:embed="rId3"/>
                <a:tile tx="0" ty="0" sx="100000" sy="100000" flip="none" algn="tl"/>
              </a:blipFill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7164290" y="1876378"/>
            <a:ext cx="1811643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المشروع الأول</a:t>
            </a:r>
            <a:endParaRPr lang="ar-SA" sz="2000" dirty="0">
              <a:solidFill>
                <a:schemeClr val="tx2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7164290" y="2458224"/>
            <a:ext cx="1800199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 sz="200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</a:lstStyle>
          <a:p>
            <a:r>
              <a:rPr lang="ar-SA" dirty="0"/>
              <a:t>المشروع الثاني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7164290" y="3028506"/>
            <a:ext cx="1800199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 sz="200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</a:lstStyle>
          <a:p>
            <a:r>
              <a:rPr lang="ar-SA" dirty="0"/>
              <a:t>المشروع الثالث</a:t>
            </a:r>
          </a:p>
        </p:txBody>
      </p:sp>
      <p:sp>
        <p:nvSpPr>
          <p:cNvPr id="23" name="مربع نص 22"/>
          <p:cNvSpPr txBox="1"/>
          <p:nvPr/>
        </p:nvSpPr>
        <p:spPr>
          <a:xfrm>
            <a:off x="7164290" y="3604570"/>
            <a:ext cx="1800199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 sz="200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</a:lstStyle>
          <a:p>
            <a:r>
              <a:rPr lang="ar-SA" dirty="0"/>
              <a:t>المشروع الرابع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7164290" y="4180634"/>
            <a:ext cx="1800200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 sz="200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</a:lstStyle>
          <a:p>
            <a:r>
              <a:rPr lang="ar-SA" dirty="0"/>
              <a:t>المشروع الخامس</a:t>
            </a:r>
          </a:p>
        </p:txBody>
      </p:sp>
      <p:sp>
        <p:nvSpPr>
          <p:cNvPr id="25" name="مستطيل 24"/>
          <p:cNvSpPr/>
          <p:nvPr/>
        </p:nvSpPr>
        <p:spPr>
          <a:xfrm>
            <a:off x="539552" y="1876378"/>
            <a:ext cx="1582805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ديسمبر 2023</a:t>
            </a:r>
            <a:endParaRPr lang="en-US" sz="2000" dirty="0">
              <a:solidFill>
                <a:schemeClr val="tx2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2289448" y="2452442"/>
            <a:ext cx="4752528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>
              <a:defRPr sz="2000">
                <a:blipFill>
                  <a:blip r:embed="rId3"/>
                  <a:tile tx="0" ty="0" sx="100000" sy="100000" flip="none" algn="tl"/>
                </a:blipFill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</a:lstStyle>
          <a:p>
            <a:pPr algn="ctr"/>
            <a:r>
              <a:rPr lang="ar-SA" dirty="0"/>
              <a:t>مركز المبيعات والدعم الزراعي (المدخلات الزراعية )</a:t>
            </a:r>
            <a:endParaRPr lang="en-US" dirty="0"/>
          </a:p>
        </p:txBody>
      </p:sp>
      <p:sp>
        <p:nvSpPr>
          <p:cNvPr id="27" name="مستطيل 26"/>
          <p:cNvSpPr/>
          <p:nvPr/>
        </p:nvSpPr>
        <p:spPr>
          <a:xfrm>
            <a:off x="557476" y="2452442"/>
            <a:ext cx="1555234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يونيو  2024</a:t>
            </a:r>
            <a:endParaRPr lang="en-US" sz="2000" dirty="0">
              <a:solidFill>
                <a:schemeClr val="tx2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557476" y="3028506"/>
            <a:ext cx="1555068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ديسمبر 2024</a:t>
            </a:r>
            <a:endParaRPr lang="en-US" sz="2000" dirty="0">
              <a:solidFill>
                <a:schemeClr val="tx2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573425" y="3604570"/>
            <a:ext cx="1548932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000" dirty="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ديسمبر  2025</a:t>
            </a:r>
            <a:endParaRPr lang="en-US" sz="2000" dirty="0">
              <a:solidFill>
                <a:schemeClr val="tx2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592771" y="4180634"/>
            <a:ext cx="152958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000" dirty="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ديسمبر  2027</a:t>
            </a:r>
            <a:endParaRPr lang="en-US" sz="2000" dirty="0">
              <a:solidFill>
                <a:schemeClr val="tx2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2595482" y="3028506"/>
            <a:ext cx="414046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>
              <a:defRPr sz="2000">
                <a:blipFill>
                  <a:blip r:embed="rId3"/>
                  <a:tile tx="0" ty="0" sx="100000" sy="100000" flip="none" algn="tl"/>
                </a:blipFill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ar-SA" dirty="0"/>
              <a:t>مركز التسويق الزراعي (المخرجات الزراعية )</a:t>
            </a:r>
            <a:endParaRPr lang="en-US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3563888" y="3604570"/>
            <a:ext cx="2016224" cy="4004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>
              <a:defRPr sz="2000">
                <a:blipFill>
                  <a:blip r:embed="rId3"/>
                  <a:tile tx="0" ty="0" sx="100000" sy="100000" flip="none" algn="tl"/>
                </a:blipFill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ar-SA" dirty="0"/>
              <a:t>الســـوق المركـــزي</a:t>
            </a:r>
            <a:endParaRPr lang="en-US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3635896" y="4180634"/>
            <a:ext cx="1944216" cy="4004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>
              <a:defRPr sz="2000">
                <a:blipFill>
                  <a:blip r:embed="rId3"/>
                  <a:tile tx="0" ty="0" sx="100000" sy="100000" flip="none" algn="tl"/>
                </a:blipFill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ar-SA" dirty="0"/>
              <a:t>مصنع الجمعيــة</a:t>
            </a:r>
            <a:endParaRPr lang="en-US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7164289" y="4756698"/>
            <a:ext cx="1790388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 sz="200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</a:lstStyle>
          <a:p>
            <a:r>
              <a:rPr lang="ar-SA" dirty="0"/>
              <a:t>المشروع </a:t>
            </a:r>
            <a:r>
              <a:rPr lang="ar-SA" dirty="0" smtClean="0"/>
              <a:t>السادس</a:t>
            </a:r>
            <a:endParaRPr lang="ar-SA" dirty="0"/>
          </a:p>
        </p:txBody>
      </p:sp>
      <p:sp>
        <p:nvSpPr>
          <p:cNvPr id="34" name="مستطيل 33"/>
          <p:cNvSpPr/>
          <p:nvPr/>
        </p:nvSpPr>
        <p:spPr>
          <a:xfrm>
            <a:off x="582958" y="4756698"/>
            <a:ext cx="1540770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endParaRPr lang="en-US" sz="2000" dirty="0">
              <a:solidFill>
                <a:schemeClr val="tx2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3347864" y="4756698"/>
            <a:ext cx="252028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>
              <a:defRPr sz="2000">
                <a:blipFill>
                  <a:blip r:embed="rId3"/>
                  <a:tile tx="0" ty="0" sx="100000" sy="100000" flip="none" algn="tl"/>
                </a:blipFill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ar-SA" dirty="0"/>
              <a:t>التدريب والإرشاد الزراعي</a:t>
            </a:r>
          </a:p>
        </p:txBody>
      </p:sp>
      <p:sp>
        <p:nvSpPr>
          <p:cNvPr id="36" name="مربع نص 35"/>
          <p:cNvSpPr txBox="1"/>
          <p:nvPr/>
        </p:nvSpPr>
        <p:spPr>
          <a:xfrm>
            <a:off x="7164289" y="5332762"/>
            <a:ext cx="1818989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defRPr sz="2000">
                <a:solidFill>
                  <a:schemeClr val="tx2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</a:lstStyle>
          <a:p>
            <a:r>
              <a:rPr lang="ar-SA" dirty="0"/>
              <a:t>المشروع </a:t>
            </a:r>
            <a:r>
              <a:rPr lang="ar-SA" dirty="0" smtClean="0"/>
              <a:t>السابع</a:t>
            </a:r>
            <a:endParaRPr lang="ar-SA" dirty="0"/>
          </a:p>
        </p:txBody>
      </p:sp>
      <p:sp>
        <p:nvSpPr>
          <p:cNvPr id="37" name="مستطيل 36"/>
          <p:cNvSpPr/>
          <p:nvPr/>
        </p:nvSpPr>
        <p:spPr>
          <a:xfrm>
            <a:off x="594142" y="5332762"/>
            <a:ext cx="152958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endParaRPr lang="en-US" sz="2000" dirty="0">
              <a:solidFill>
                <a:schemeClr val="tx2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3654685" y="5332762"/>
            <a:ext cx="1944216" cy="4004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>
              <a:defRPr sz="2000">
                <a:blipFill>
                  <a:blip r:embed="rId3"/>
                  <a:tile tx="0" ty="0" sx="100000" sy="100000" flip="none" algn="tl"/>
                </a:blipFill>
                <a:latin typeface="Monotype Koufi" pitchFamily="2" charset="-78"/>
                <a:ea typeface="Monotype Koufi" pitchFamily="2" charset="-78"/>
                <a:cs typeface="Monotype Koufi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ar-SA" dirty="0" smtClean="0"/>
              <a:t>النزل الريفية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29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19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1223628" y="2708920"/>
            <a:ext cx="669674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8000" dirty="0" smtClean="0">
                <a:cs typeface="PT Bold Heading" pitchFamily="2" charset="-78"/>
              </a:rPr>
              <a:t>المشاريع المقترحة</a:t>
            </a:r>
            <a:endParaRPr lang="ar-SA" sz="8000" dirty="0"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71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4067944" y="809863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الأول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563888" y="1206861"/>
            <a:ext cx="2736304" cy="3754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lnSpc>
                <a:spcPct val="115000"/>
              </a:lnSpc>
              <a:spcAft>
                <a:spcPts val="1000"/>
              </a:spcAft>
              <a:defRPr sz="1600"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SA" dirty="0"/>
              <a:t>المشتل النموذجي التطبيقي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42054"/>
            <a:ext cx="3888432" cy="40311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94" y="1742054"/>
            <a:ext cx="4091222" cy="40311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182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4067944" y="809863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الأول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563888" y="1206861"/>
            <a:ext cx="2736304" cy="3754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lnSpc>
                <a:spcPct val="115000"/>
              </a:lnSpc>
              <a:spcAft>
                <a:spcPts val="1000"/>
              </a:spcAft>
              <a:defRPr sz="1600"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SA" dirty="0"/>
              <a:t>المشتل النموذجي التطبيقي</a:t>
            </a:r>
            <a:endParaRPr lang="en-US" dirty="0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993262"/>
              </p:ext>
            </p:extLst>
          </p:nvPr>
        </p:nvGraphicFramePr>
        <p:xfrm>
          <a:off x="539552" y="1906545"/>
          <a:ext cx="8208912" cy="3970727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206976"/>
                <a:gridCol w="2516474"/>
                <a:gridCol w="1742731"/>
                <a:gridCol w="1742731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تعريف المشروع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أهداف المشروع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 </a:t>
                      </a:r>
                      <a:endParaRPr lang="ar-SA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المادية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 البشرية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33979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8" name="مربع نص 7"/>
          <p:cNvSpPr txBox="1"/>
          <p:nvPr/>
        </p:nvSpPr>
        <p:spPr>
          <a:xfrm>
            <a:off x="6588224" y="2715885"/>
            <a:ext cx="2088232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/>
              </a:rPr>
              <a:t>هو مشتل زراعي يحتوي على شتلات فريدة وأنواع نادرة من النباتات والبذور لها ميزة نسبية في المنطقة وتشجيع المزارعين وتدريبهم على زراعتها وتقديم الشتلات لهم بأسعار رمزية واستقطاب منتجاتهم 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060330" y="2545740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1 – حصر أنواع النباتات والبذور النادرة ذات الميزة النسبية في المنطقة 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4060330" y="3049796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rgbClr val="DA1F28">
                    <a:lumMod val="75000"/>
                  </a:srgbClr>
                </a:solidFill>
              </a:rPr>
              <a:t>2 – زراعة تلك الأنواع بعينات وأعداد جيدة 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4060330" y="3553852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3 – توعية الأعضاء بأهمية الاستثمار في تلك الأنواع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4060330" y="4057908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rgbClr val="DA1F28">
                    <a:lumMod val="75000"/>
                  </a:srgbClr>
                </a:solidFill>
              </a:rPr>
              <a:t>4 - تدريب الأعضاء والمزارعين على زراعة تلك الأنواع بالطريقة المثلى .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4060330" y="4634552"/>
            <a:ext cx="244827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5 – تسويق تلك المنتجات عن طريق الجمعية والسوق الإلكتروني في موقع الجمعية</a:t>
            </a:r>
          </a:p>
        </p:txBody>
      </p:sp>
      <p:sp>
        <p:nvSpPr>
          <p:cNvPr id="14" name="مربع نص 13"/>
          <p:cNvSpPr txBox="1"/>
          <p:nvPr/>
        </p:nvSpPr>
        <p:spPr>
          <a:xfrm>
            <a:off x="4060330" y="5354052"/>
            <a:ext cx="245588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chemeClr val="accent2">
                    <a:lumMod val="75000"/>
                  </a:schemeClr>
                </a:solidFill>
              </a:rPr>
              <a:t>6 – استقطاب الكفاءات التطوعية للمشاركة بخبراتهم</a:t>
            </a:r>
          </a:p>
        </p:txBody>
      </p:sp>
      <p:sp>
        <p:nvSpPr>
          <p:cNvPr id="15" name="مربع نص 14"/>
          <p:cNvSpPr txBox="1"/>
          <p:nvPr/>
        </p:nvSpPr>
        <p:spPr>
          <a:xfrm>
            <a:off x="2260130" y="2633683"/>
            <a:ext cx="172819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>
              <a:spcAft>
                <a:spcPts val="1000"/>
              </a:spcAft>
            </a:pPr>
            <a:r>
              <a:rPr lang="ar-SA" sz="14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1</a:t>
            </a:r>
            <a:r>
              <a:rPr lang="ar-SA" sz="1400" b="1" baseline="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 – الحصول على ارض زراعية بمساحة جيدة من وزارة الزراعة</a:t>
            </a:r>
            <a:endParaRPr lang="en-US" sz="1100" b="1" dirty="0" smtClean="0">
              <a:solidFill>
                <a:schemeClr val="accent2">
                  <a:lumMod val="75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260130" y="3342471"/>
            <a:ext cx="1728192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effectLst/>
                <a:latin typeface="Calibri"/>
                <a:ea typeface="Calibri"/>
              </a:rPr>
              <a:t>2 – استصلاح تلك</a:t>
            </a:r>
            <a:r>
              <a:rPr lang="ar-SA" sz="1400" b="1" baseline="0" dirty="0" smtClean="0">
                <a:effectLst/>
                <a:latin typeface="Calibri"/>
                <a:ea typeface="Calibri"/>
              </a:rPr>
              <a:t> الأرض </a:t>
            </a: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  <a:ea typeface="Calibri"/>
              </a:rPr>
              <a:t>توفير الماء</a:t>
            </a: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  <a:ea typeface="Calibri"/>
              </a:rPr>
              <a:t>توفير الكهرباء</a:t>
            </a: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</a:rPr>
              <a:t>بيوت محمية</a:t>
            </a: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</a:rPr>
              <a:t>شبك زراعي</a:t>
            </a: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</a:rPr>
              <a:t>غرف سكن للعمال</a:t>
            </a: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</a:rPr>
              <a:t>توفير البذور والشتلات</a:t>
            </a: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</a:rPr>
              <a:t>توفير أدوات الري والرش والأسمدة</a:t>
            </a:r>
            <a:endParaRPr lang="ar-SA" sz="1400" b="1" dirty="0" smtClean="0"/>
          </a:p>
        </p:txBody>
      </p:sp>
      <p:sp>
        <p:nvSpPr>
          <p:cNvPr id="17" name="مربع نص 16"/>
          <p:cNvSpPr txBox="1"/>
          <p:nvPr/>
        </p:nvSpPr>
        <p:spPr>
          <a:xfrm>
            <a:off x="548307" y="2733027"/>
            <a:ext cx="172819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1 - مهندس زراعي يشرف على المشروع ويقدم دورات تدريبية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548307" y="3563002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2 – مزارعين</a:t>
            </a:r>
          </a:p>
        </p:txBody>
      </p:sp>
    </p:spTree>
    <p:extLst>
      <p:ext uri="{BB962C8B-B14F-4D97-AF65-F5344CB8AC3E}">
        <p14:creationId xmlns:p14="http://schemas.microsoft.com/office/powerpoint/2010/main" val="210856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HP\Desktop\ئئئئئئئ\27.jf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981" r="20745"/>
          <a:stretch/>
        </p:blipFill>
        <p:spPr bwMode="auto">
          <a:xfrm>
            <a:off x="3347864" y="2851194"/>
            <a:ext cx="2517127" cy="245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4067944" y="7921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الثاني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483768" y="1161451"/>
            <a:ext cx="4680520" cy="41088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lnSpc>
                <a:spcPct val="115000"/>
              </a:lnSpc>
              <a:spcAft>
                <a:spcPts val="1000"/>
              </a:spcAft>
              <a:defRPr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SA" dirty="0"/>
              <a:t>مركز المبيعات والدعم الزراعي (المدخلات الزراعية )</a:t>
            </a:r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3347864" y="2845987"/>
            <a:ext cx="2517127" cy="584775"/>
          </a:xfrm>
          <a:prstGeom prst="rect">
            <a:avLst/>
          </a:prstGeom>
          <a:solidFill>
            <a:srgbClr val="FFFFCC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مكز تسوق</a:t>
            </a:r>
          </a:p>
          <a:p>
            <a:pPr algn="ctr"/>
            <a:r>
              <a:rPr lang="ar-SA" sz="1600" b="1" dirty="0" smtClean="0">
                <a:solidFill>
                  <a:schemeClr val="accent1">
                    <a:lumMod val="75000"/>
                  </a:schemeClr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 جمعية بني كبير الزراعية</a:t>
            </a:r>
            <a:endParaRPr lang="ar-SA" sz="1600" b="1" dirty="0">
              <a:solidFill>
                <a:schemeClr val="accent1">
                  <a:lumMod val="75000"/>
                </a:schemeClr>
              </a:solidFill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pic>
        <p:nvPicPr>
          <p:cNvPr id="4101" name="Picture 5" descr="C:\Users\HP\Desktop\ئئئئئئئ\22.jf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3750724"/>
            <a:ext cx="2743200" cy="18322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HP\Desktop\ئئئئئئئ\21.jf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844824"/>
            <a:ext cx="2743200" cy="1666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HP\Desktop\ئئئئئئئ\20.jfi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50" b="12678"/>
          <a:stretch/>
        </p:blipFill>
        <p:spPr bwMode="auto">
          <a:xfrm>
            <a:off x="467544" y="1844823"/>
            <a:ext cx="2664296" cy="1666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HP\Desktop\ئئئئئئئ\23.jfif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35"/>
          <a:stretch/>
        </p:blipFill>
        <p:spPr bwMode="auto">
          <a:xfrm>
            <a:off x="467544" y="3750723"/>
            <a:ext cx="2664297" cy="18322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68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4067944" y="7921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الثاني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483768" y="1161451"/>
            <a:ext cx="4680520" cy="41088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lnSpc>
                <a:spcPct val="115000"/>
              </a:lnSpc>
              <a:spcAft>
                <a:spcPts val="1000"/>
              </a:spcAft>
              <a:defRPr sz="2000"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SA" sz="1800" dirty="0"/>
              <a:t>مركز المبيعات والدعم الزراعي (المدخلات الزراعية )</a:t>
            </a:r>
            <a:endParaRPr lang="en-US" sz="18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64076"/>
              </p:ext>
            </p:extLst>
          </p:nvPr>
        </p:nvGraphicFramePr>
        <p:xfrm>
          <a:off x="467544" y="1772816"/>
          <a:ext cx="8208912" cy="3970727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206976"/>
                <a:gridCol w="2516474"/>
                <a:gridCol w="1742731"/>
                <a:gridCol w="1742731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تعريف المشروع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أهداف المشروع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 </a:t>
                      </a:r>
                      <a:endParaRPr lang="ar-SA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المادية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 البشرية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33979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6516216" y="2754794"/>
            <a:ext cx="208823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  <a:effectLst/>
                <a:latin typeface="Calibri"/>
                <a:ea typeface="Calibri"/>
              </a:rPr>
              <a:t>هو مركز تجاري يحتوي على جميع الأدوات الزراعية والحبوب والأسمدة والمبيدات بأنواعها يقدم للأعضاء بأسعار تنافسية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995936" y="2420888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1 – </a:t>
            </a:r>
            <a:r>
              <a:rPr lang="ar-SA" sz="1400" b="1" dirty="0" smtClean="0">
                <a:solidFill>
                  <a:prstClr val="black"/>
                </a:solidFill>
              </a:rPr>
              <a:t>توفير جميع الأدوات الزراعية للمزارعين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995936" y="2924944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chemeClr val="accent3">
                    <a:lumMod val="75000"/>
                  </a:schemeClr>
                </a:solidFill>
              </a:rPr>
              <a:t>2 – </a:t>
            </a:r>
            <a:r>
              <a:rPr lang="ar-SA" sz="1400" b="1" dirty="0" smtClean="0">
                <a:solidFill>
                  <a:schemeClr val="accent3">
                    <a:lumMod val="75000"/>
                  </a:schemeClr>
                </a:solidFill>
              </a:rPr>
              <a:t>توفير جميع الأسمدة والمبيدات الحشرية والفطرية</a:t>
            </a:r>
            <a:endParaRPr lang="ar-SA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995936" y="3429000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3 – </a:t>
            </a:r>
            <a:r>
              <a:rPr lang="ar-SA" sz="1400" b="1" dirty="0" smtClean="0">
                <a:solidFill>
                  <a:prstClr val="black"/>
                </a:solidFill>
              </a:rPr>
              <a:t>تقديم تلك المنتجات للمزارعين بأسعار مخفضة .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995936" y="3933056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chemeClr val="accent3">
                    <a:lumMod val="75000"/>
                  </a:schemeClr>
                </a:solidFill>
              </a:rPr>
              <a:t>4 - تدريب الأعضاء والمزارعين على </a:t>
            </a:r>
            <a:r>
              <a:rPr lang="ar-SA" sz="1400" b="1" dirty="0" smtClean="0">
                <a:solidFill>
                  <a:schemeClr val="accent3">
                    <a:lumMod val="75000"/>
                  </a:schemeClr>
                </a:solidFill>
              </a:rPr>
              <a:t>استخدام تلك المبيدات وفترة التحريم</a:t>
            </a:r>
            <a:endParaRPr lang="ar-SA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995936" y="4490536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5 – </a:t>
            </a:r>
            <a:r>
              <a:rPr lang="ar-SA" sz="1400" b="1" dirty="0" smtClean="0">
                <a:solidFill>
                  <a:prstClr val="black"/>
                </a:solidFill>
              </a:rPr>
              <a:t>دعم قنوات الاستثمار لتوفير عائد للجمعية 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95736" y="2617748"/>
            <a:ext cx="17281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>
              <a:spcAft>
                <a:spcPts val="1000"/>
              </a:spcAft>
            </a:pPr>
            <a:r>
              <a:rPr lang="ar-SA" sz="1400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1</a:t>
            </a:r>
            <a:r>
              <a:rPr lang="ar-SA" sz="1400" b="1" baseline="0" dirty="0" smtClean="0">
                <a:solidFill>
                  <a:schemeClr val="accent3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 – </a:t>
            </a:r>
            <a:r>
              <a:rPr lang="ar-SA" sz="1400" b="1" dirty="0" smtClean="0">
                <a:solidFill>
                  <a:schemeClr val="accent3">
                    <a:lumMod val="75000"/>
                  </a:schemeClr>
                </a:solidFill>
                <a:latin typeface="Calibri"/>
                <a:ea typeface="Calibri"/>
              </a:rPr>
              <a:t>محل تجاري بمكان مميز</a:t>
            </a:r>
            <a:endParaRPr lang="en-US" sz="1100" b="1" dirty="0" smtClean="0">
              <a:solidFill>
                <a:schemeClr val="accent3">
                  <a:lumMod val="75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195736" y="3184220"/>
            <a:ext cx="172819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effectLst/>
                <a:latin typeface="Calibri"/>
                <a:ea typeface="Calibri"/>
              </a:rPr>
              <a:t>2 – </a:t>
            </a:r>
            <a:r>
              <a:rPr lang="ar-SA" sz="1400" b="1" dirty="0" smtClean="0">
                <a:latin typeface="Calibri"/>
                <a:ea typeface="Calibri"/>
              </a:rPr>
              <a:t>تجهيز المحل</a:t>
            </a:r>
            <a:endParaRPr lang="ar-SA" sz="1400" b="1" baseline="0" dirty="0" smtClean="0">
              <a:effectLst/>
              <a:latin typeface="Calibri"/>
              <a:ea typeface="Calibri"/>
            </a:endParaRP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  <a:ea typeface="Calibri"/>
              </a:rPr>
              <a:t>الإجراءات النظامية</a:t>
            </a:r>
          </a:p>
          <a:p>
            <a:pPr marL="285750" indent="-285750">
              <a:buFontTx/>
              <a:buChar char="-"/>
            </a:pPr>
            <a:r>
              <a:rPr lang="ar-SA" sz="1400" b="1" dirty="0" smtClean="0">
                <a:latin typeface="Calibri"/>
                <a:ea typeface="Calibri"/>
              </a:rPr>
              <a:t>قسم الأدوات</a:t>
            </a:r>
            <a:endParaRPr lang="ar-SA" sz="1400" b="1" baseline="0" dirty="0" smtClean="0">
              <a:effectLst/>
              <a:latin typeface="Calibri"/>
              <a:ea typeface="Calibri"/>
            </a:endParaRP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</a:rPr>
              <a:t>قسم الأسمدة</a:t>
            </a: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</a:rPr>
              <a:t>قسم المبيدات</a:t>
            </a: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</a:rPr>
              <a:t>كاشير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483913" y="2574776"/>
            <a:ext cx="1728192" cy="11695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1 - مهندس زراعي يشرف </a:t>
            </a:r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على </a:t>
            </a:r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المشروع </a:t>
            </a:r>
            <a:endParaRPr lang="en-US" sz="1400" b="1" dirty="0" smtClean="0">
              <a:solidFill>
                <a:schemeClr val="dk1"/>
              </a:solidFill>
              <a:latin typeface="Calibri"/>
              <a:ea typeface="Calibri"/>
            </a:endParaRPr>
          </a:p>
          <a:p>
            <a:pPr rtl="0"/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( يمكن ان يكون نفس المهندس في مشروع المشتل مبدئا )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67544" y="3921094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2 – </a:t>
            </a:r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محاسب وعامل</a:t>
            </a:r>
            <a:endParaRPr lang="ar-SA" sz="1400" b="1" dirty="0">
              <a:solidFill>
                <a:schemeClr val="dk1"/>
              </a:solidFill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413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3995936" y="7921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الثالث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411760" y="1161451"/>
            <a:ext cx="4680520" cy="43473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lnSpc>
                <a:spcPct val="115000"/>
              </a:lnSpc>
              <a:spcAft>
                <a:spcPts val="1000"/>
              </a:spcAft>
              <a:defRPr sz="2000"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SA" dirty="0"/>
              <a:t>مركز التسويق الزراعي (المخرجات الزراعية )</a:t>
            </a:r>
            <a:endParaRPr lang="en-US" dirty="0"/>
          </a:p>
        </p:txBody>
      </p:sp>
      <p:pic>
        <p:nvPicPr>
          <p:cNvPr id="3074" name="Picture 2" descr="C:\Users\HP\Desktop\ئئئئئئئ\1.jf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386" y="1707720"/>
            <a:ext cx="231914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HP\Desktop\ئئئئئئئ\2.jf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7720"/>
            <a:ext cx="2545073" cy="143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HP\Desktop\ئئئئئئئ\3.jf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901612"/>
            <a:ext cx="3057000" cy="218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HP\Desktop\ئئئئئئئ\6.jf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386" y="3291895"/>
            <a:ext cx="2319140" cy="1391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HP\Desktop\ئئئئئئئ\7.jf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9887"/>
            <a:ext cx="2545073" cy="146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HP\Desktop\ئئئئئئئ\4.jf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386" y="4765842"/>
            <a:ext cx="2319140" cy="132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HP\Desktop\ئئئئئئئ\6.jf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19" y="4765842"/>
            <a:ext cx="2543814" cy="132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37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4067944" y="7921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الثالث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699792" y="1161451"/>
            <a:ext cx="4392488" cy="44627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lnSpc>
                <a:spcPct val="115000"/>
              </a:lnSpc>
              <a:spcAft>
                <a:spcPts val="1000"/>
              </a:spcAft>
              <a:defRPr sz="2400"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SA" sz="2000" dirty="0"/>
              <a:t>مركز التسويق الزراعي (المخرجات الزراعية )</a:t>
            </a:r>
            <a:endParaRPr lang="en-US" sz="20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37317"/>
              </p:ext>
            </p:extLst>
          </p:nvPr>
        </p:nvGraphicFramePr>
        <p:xfrm>
          <a:off x="467544" y="1772816"/>
          <a:ext cx="8208912" cy="3970727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206976"/>
                <a:gridCol w="2462152"/>
                <a:gridCol w="1797053"/>
                <a:gridCol w="1742731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تعريف المشروع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أهداف المشروع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 </a:t>
                      </a:r>
                      <a:endParaRPr lang="ar-SA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المادية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الاحتياجات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PT Bold Heading" pitchFamily="2" charset="-78"/>
                        </a:rPr>
                        <a:t> البشرية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PT Bold Heading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33979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 smtClean="0"/>
                    </a:p>
                    <a:p>
                      <a:pPr rtl="1"/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 smtClean="0"/>
                    </a:p>
                    <a:p>
                      <a:pPr algn="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ar-SA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6544694" y="2844764"/>
            <a:ext cx="208823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هو مقر </a:t>
            </a: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( ورشة ) يهدف 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إلى استقبال المنتجات الزراعية من عموم </a:t>
            </a: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</a:rPr>
              <a:t>المزارعين وتعبئتها وتغليفها باستخدام الهوية البصرية للجمعية ومن ثم إرسالها لمركز البيع للجمعية وتسويقها</a:t>
            </a:r>
            <a:endParaRPr lang="ar-S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995936" y="2420888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1 – </a:t>
            </a:r>
            <a:r>
              <a:rPr lang="ar-SA" sz="1400" b="1" dirty="0" smtClean="0">
                <a:solidFill>
                  <a:prstClr val="black"/>
                </a:solidFill>
              </a:rPr>
              <a:t>توحيد وجهة البيع لجميع أعضاء الجمعية من ملاك ومزارعين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995936" y="2906941"/>
            <a:ext cx="244827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chemeClr val="accent1">
                    <a:lumMod val="75000"/>
                  </a:schemeClr>
                </a:solidFill>
              </a:rPr>
              <a:t>2 – </a:t>
            </a:r>
            <a:r>
              <a:rPr lang="ar-SA" sz="1400" b="1" dirty="0" smtClean="0">
                <a:solidFill>
                  <a:schemeClr val="accent1">
                    <a:lumMod val="75000"/>
                  </a:schemeClr>
                </a:solidFill>
              </a:rPr>
              <a:t>كسر النمط التقليدي المتعارف عليه في أسواق الخضار وإيجاد صورة جاذبة ومميزة للمستهلك من خلال هوية بصرية مميزة لمنتجات الجمعية</a:t>
            </a:r>
            <a:endParaRPr lang="ar-SA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978308" y="3789040"/>
            <a:ext cx="244827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3 – </a:t>
            </a:r>
            <a:r>
              <a:rPr lang="ar-SA" sz="1400" b="1" dirty="0" smtClean="0">
                <a:solidFill>
                  <a:prstClr val="black"/>
                </a:solidFill>
              </a:rPr>
              <a:t>التعاقد مع مصنع البولسترين ببلجرشي لتصنيع الفلين من عدة مقاسات حصري للجمعية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995936" y="4509120"/>
            <a:ext cx="2448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chemeClr val="accent1">
                    <a:lumMod val="75000"/>
                  </a:schemeClr>
                </a:solidFill>
              </a:rPr>
              <a:t>4 </a:t>
            </a:r>
            <a:r>
              <a:rPr lang="ar-SA" sz="1400" b="1" dirty="0" smtClean="0">
                <a:solidFill>
                  <a:schemeClr val="accent1">
                    <a:lumMod val="75000"/>
                  </a:schemeClr>
                </a:solidFill>
              </a:rPr>
              <a:t>– تسويق منتجات الأعضاء والمزارعين بعمولة بسيطة للجمعية</a:t>
            </a:r>
            <a:endParaRPr lang="ar-SA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978308" y="5013176"/>
            <a:ext cx="24482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prstClr val="black"/>
                </a:solidFill>
              </a:rPr>
              <a:t>5 – </a:t>
            </a:r>
            <a:r>
              <a:rPr lang="ar-SA" sz="1400" b="1" dirty="0" smtClean="0">
                <a:solidFill>
                  <a:prstClr val="black"/>
                </a:solidFill>
              </a:rPr>
              <a:t>إيجاد مصدر دخل للجمعية</a:t>
            </a:r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988322" y="5229200"/>
            <a:ext cx="245588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1400" b="1" dirty="0">
                <a:solidFill>
                  <a:schemeClr val="accent1">
                    <a:lumMod val="75000"/>
                  </a:schemeClr>
                </a:solidFill>
              </a:rPr>
              <a:t>6 – </a:t>
            </a:r>
            <a:r>
              <a:rPr lang="ar-SA" sz="1400" b="1" dirty="0" smtClean="0">
                <a:solidFill>
                  <a:schemeClr val="accent1">
                    <a:lumMod val="75000"/>
                  </a:schemeClr>
                </a:solidFill>
              </a:rPr>
              <a:t>تقليص الفارق بين سعر بيع المزارعين وسعر المستهلك النهائي</a:t>
            </a:r>
            <a:endParaRPr lang="ar-SA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95736" y="2475432"/>
            <a:ext cx="178257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>
              <a:spcAft>
                <a:spcPts val="1000"/>
              </a:spcAft>
            </a:pPr>
            <a:r>
              <a:rPr lang="ar-SA" sz="1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1</a:t>
            </a:r>
            <a:r>
              <a:rPr lang="ar-SA" sz="1400" b="1" baseline="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/>
                <a:cs typeface="+mn-cs"/>
              </a:rPr>
              <a:t> – صالة عبارة عن ورشة عمل للتعبئة والتغليف والتخزين</a:t>
            </a:r>
            <a:r>
              <a:rPr lang="ar-SA" sz="1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/>
              </a:rPr>
              <a:t> قريب المدى</a:t>
            </a:r>
            <a:endParaRPr lang="en-US" sz="1100" b="1" dirty="0" smtClean="0">
              <a:solidFill>
                <a:schemeClr val="accent1">
                  <a:lumMod val="75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212104" y="3307270"/>
            <a:ext cx="1766203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effectLst/>
                <a:latin typeface="Calibri"/>
                <a:ea typeface="Calibri"/>
              </a:rPr>
              <a:t>2 – تجهيز تلك الورشة</a:t>
            </a:r>
            <a:endParaRPr lang="ar-SA" sz="1400" b="1" baseline="0" dirty="0" smtClean="0">
              <a:effectLst/>
              <a:latin typeface="Calibri"/>
              <a:ea typeface="Calibri"/>
            </a:endParaRP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  <a:ea typeface="Calibri"/>
              </a:rPr>
              <a:t>رفوف تخزين</a:t>
            </a: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  <a:ea typeface="Calibri"/>
              </a:rPr>
              <a:t>أكواد خاصة بالأعضاء</a:t>
            </a: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</a:rPr>
              <a:t>أحجام</a:t>
            </a:r>
            <a:r>
              <a:rPr lang="ar-SA" sz="1400" b="1" dirty="0" smtClean="0">
                <a:effectLst/>
                <a:latin typeface="Calibri"/>
              </a:rPr>
              <a:t> مختلفة من الفلين</a:t>
            </a:r>
            <a:endParaRPr lang="ar-SA" sz="1400" b="1" baseline="0" dirty="0" smtClean="0">
              <a:effectLst/>
              <a:latin typeface="Calibri"/>
            </a:endParaRPr>
          </a:p>
          <a:p>
            <a:pPr marL="285750" indent="-285750">
              <a:buFontTx/>
              <a:buChar char="-"/>
            </a:pPr>
            <a:r>
              <a:rPr lang="ar-SA" sz="1400" b="1" dirty="0" smtClean="0">
                <a:latin typeface="Calibri"/>
              </a:rPr>
              <a:t>مكينة سلوفان للتغليف</a:t>
            </a:r>
            <a:endParaRPr lang="ar-SA" sz="1400" b="1" baseline="0" dirty="0" smtClean="0">
              <a:effectLst/>
              <a:latin typeface="Calibri"/>
            </a:endParaRPr>
          </a:p>
          <a:p>
            <a:pPr marL="285750" indent="-285750">
              <a:buFontTx/>
              <a:buChar char="-"/>
            </a:pPr>
            <a:r>
              <a:rPr lang="ar-SA" sz="1400" b="1" baseline="0" dirty="0" smtClean="0">
                <a:effectLst/>
                <a:latin typeface="Calibri"/>
              </a:rPr>
              <a:t>رفوف</a:t>
            </a:r>
          </a:p>
          <a:p>
            <a:pPr marL="285750" indent="-285750">
              <a:buFontTx/>
              <a:buChar char="-"/>
            </a:pPr>
            <a:r>
              <a:rPr lang="ar-SA" sz="1400" b="1" dirty="0" smtClean="0">
                <a:latin typeface="Calibri"/>
              </a:rPr>
              <a:t>............</a:t>
            </a:r>
            <a:endParaRPr lang="ar-SA" sz="1400" b="1" baseline="0" dirty="0" smtClean="0">
              <a:effectLst/>
              <a:latin typeface="Calibri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483913" y="2574776"/>
            <a:ext cx="172819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1 </a:t>
            </a:r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– موظف يشرف </a:t>
            </a:r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على </a:t>
            </a:r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المقر ويقدم </a:t>
            </a:r>
            <a:r>
              <a:rPr lang="ar-SA" sz="1400" b="1" dirty="0">
                <a:solidFill>
                  <a:schemeClr val="dk1"/>
                </a:solidFill>
                <a:latin typeface="Calibri"/>
                <a:ea typeface="Calibri"/>
              </a:rPr>
              <a:t>دورات </a:t>
            </a:r>
            <a:r>
              <a:rPr lang="ar-SA" sz="1400" b="1" dirty="0" smtClean="0">
                <a:solidFill>
                  <a:schemeClr val="dk1"/>
                </a:solidFill>
                <a:latin typeface="Calibri"/>
                <a:ea typeface="Calibri"/>
              </a:rPr>
              <a:t>تدريبية مبسطة للمزارعين لتعبئة وتغليف منتجاتهم</a:t>
            </a:r>
            <a:endParaRPr lang="en-US" sz="1400" b="1" dirty="0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67544" y="3499977"/>
            <a:ext cx="17281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</a:rPr>
              <a:t>2 – </a:t>
            </a:r>
            <a:r>
              <a:rPr lang="ar-SA" sz="1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</a:rPr>
              <a:t>عامل</a:t>
            </a:r>
            <a:endParaRPr lang="ar-SA" sz="1400" b="1" dirty="0">
              <a:solidFill>
                <a:schemeClr val="accent1">
                  <a:lumMod val="75000"/>
                </a:schemeClr>
              </a:solidFill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790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P\Desktop\ملفات الجمعية الزراعية\12 الاعلام والهوية البصرية\‏‏لوقو الجمعية - نسخ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4067944" y="7921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المشروع الرابع</a:t>
            </a:r>
            <a:endParaRPr lang="ar-SA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347864" y="1161451"/>
            <a:ext cx="3096344" cy="5170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ar-SA"/>
            </a:defPPr>
            <a:lvl1pPr algn="ctr">
              <a:lnSpc>
                <a:spcPct val="115000"/>
              </a:lnSpc>
              <a:spcAft>
                <a:spcPts val="1000"/>
              </a:spcAft>
              <a:defRPr sz="2400">
                <a:solidFill>
                  <a:schemeClr val="accent1">
                    <a:lumMod val="40000"/>
                    <a:lumOff val="60000"/>
                  </a:schemeClr>
                </a:solidFill>
                <a:cs typeface="PT Bold Heading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SA" dirty="0"/>
              <a:t>الســـوق المركـــزي</a:t>
            </a:r>
            <a:endParaRPr lang="en-US" dirty="0"/>
          </a:p>
        </p:txBody>
      </p:sp>
      <p:pic>
        <p:nvPicPr>
          <p:cNvPr id="5122" name="Picture 2" descr="C:\Users\HP\Desktop\ئئئئئئئ\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408712" cy="41044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96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خصص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B05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92D050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مخصص 1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00B050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92D05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2203</TotalTime>
  <Words>1227</Words>
  <Application>Microsoft Office PowerPoint</Application>
  <PresentationFormat>عرض على الشاشة (3:4)‏</PresentationFormat>
  <Paragraphs>231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4" baseType="lpstr">
      <vt:lpstr>Arial</vt:lpstr>
      <vt:lpstr>Calibri</vt:lpstr>
      <vt:lpstr>Lucida Sans Unicode</vt:lpstr>
      <vt:lpstr>Monotype Koufi</vt:lpstr>
      <vt:lpstr>PT Bold Heading</vt:lpstr>
      <vt:lpstr>Verdana</vt:lpstr>
      <vt:lpstr>Wingdings 2</vt:lpstr>
      <vt:lpstr>Wingdings 3</vt:lpstr>
      <vt:lpstr>ملتقى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DELL</cp:lastModifiedBy>
  <cp:revision>80</cp:revision>
  <dcterms:created xsi:type="dcterms:W3CDTF">2022-07-29T23:03:36Z</dcterms:created>
  <dcterms:modified xsi:type="dcterms:W3CDTF">2022-10-16T09:52:29Z</dcterms:modified>
</cp:coreProperties>
</file>